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75" r:id="rId4"/>
    <p:sldId id="258" r:id="rId5"/>
    <p:sldId id="259" r:id="rId6"/>
    <p:sldId id="260" r:id="rId7"/>
    <p:sldId id="276" r:id="rId8"/>
    <p:sldId id="277" r:id="rId9"/>
    <p:sldId id="278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824"/>
    <p:restoredTop sz="50000"/>
  </p:normalViewPr>
  <p:slideViewPr>
    <p:cSldViewPr>
      <p:cViewPr varScale="1">
        <p:scale>
          <a:sx n="21" d="100"/>
          <a:sy n="21" d="100"/>
        </p:scale>
        <p:origin x="1732" y="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B7C25B-1286-B14B-9AA0-C67E707940B8}" type="datetimeFigureOut">
              <a:rPr lang="en-US" smtClean="0"/>
              <a:t>8/29/2020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CE80C1-37CD-1146-B63D-4D702A3060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5753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CE80C1-37CD-1146-B63D-4D702A30605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3425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CE80C1-37CD-1146-B63D-4D702A30605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5294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8EEC65C9-7D15-4929-BF4C-B1C0576A733E}" type="datetimeFigureOut">
              <a:rPr lang="en-US" smtClean="0"/>
              <a:t>8/29/2020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802FF2DB-A6F4-4A54-ABB9-1B11D7F2041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C65C9-7D15-4929-BF4C-B1C0576A733E}" type="datetimeFigureOut">
              <a:rPr lang="en-US" smtClean="0"/>
              <a:t>8/29/2020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FF2DB-A6F4-4A54-ABB9-1B11D7F204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C65C9-7D15-4929-BF4C-B1C0576A733E}" type="datetimeFigureOut">
              <a:rPr lang="en-US" smtClean="0"/>
              <a:t>8/29/2020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FF2DB-A6F4-4A54-ABB9-1B11D7F204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EEC65C9-7D15-4929-BF4C-B1C0576A733E}" type="datetimeFigureOut">
              <a:rPr lang="en-US" smtClean="0"/>
              <a:t>8/29/2020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02FF2DB-A6F4-4A54-ABB9-1B11D7F20411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8EEC65C9-7D15-4929-BF4C-B1C0576A733E}" type="datetimeFigureOut">
              <a:rPr lang="en-US" smtClean="0"/>
              <a:t>8/29/2020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02FF2DB-A6F4-4A54-ABB9-1B11D7F2041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C65C9-7D15-4929-BF4C-B1C0576A733E}" type="datetimeFigureOut">
              <a:rPr lang="en-US" smtClean="0"/>
              <a:t>8/29/2020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FF2DB-A6F4-4A54-ABB9-1B11D7F2041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C65C9-7D15-4929-BF4C-B1C0576A733E}" type="datetimeFigureOut">
              <a:rPr lang="en-US" smtClean="0"/>
              <a:t>8/29/2020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FF2DB-A6F4-4A54-ABB9-1B11D7F20411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EEC65C9-7D15-4929-BF4C-B1C0576A733E}" type="datetimeFigureOut">
              <a:rPr lang="en-US" smtClean="0"/>
              <a:t>8/29/2020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02FF2DB-A6F4-4A54-ABB9-1B11D7F2041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C65C9-7D15-4929-BF4C-B1C0576A733E}" type="datetimeFigureOut">
              <a:rPr lang="en-US" smtClean="0"/>
              <a:t>8/29/2020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FF2DB-A6F4-4A54-ABB9-1B11D7F204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EEC65C9-7D15-4929-BF4C-B1C0576A733E}" type="datetimeFigureOut">
              <a:rPr lang="en-US" smtClean="0"/>
              <a:t>8/29/2020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02FF2DB-A6F4-4A54-ABB9-1B11D7F20411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EEC65C9-7D15-4929-BF4C-B1C0576A733E}" type="datetimeFigureOut">
              <a:rPr lang="en-US" smtClean="0"/>
              <a:t>8/29/2020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02FF2DB-A6F4-4A54-ABB9-1B11D7F20411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8EEC65C9-7D15-4929-BF4C-B1C0576A733E}" type="datetimeFigureOut">
              <a:rPr lang="en-US" smtClean="0"/>
              <a:t>8/29/2020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02FF2DB-A6F4-4A54-ABB9-1B11D7F2041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Section 2.5 </a:t>
            </a:r>
            <a:br>
              <a:rPr lang="en-US" dirty="0"/>
            </a:br>
            <a:r>
              <a:rPr lang="en-US" dirty="0"/>
              <a:t>Credit Cards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8159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0273" y="368977"/>
            <a:ext cx="7467600" cy="1143000"/>
          </a:xfrm>
        </p:spPr>
        <p:txBody>
          <a:bodyPr>
            <a:normAutofit/>
          </a:bodyPr>
          <a:lstStyle/>
          <a:p>
            <a:r>
              <a:rPr lang="en-US" b="1" dirty="0"/>
              <a:t>How does a credit card work?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600200"/>
            <a:ext cx="8305800" cy="48737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Vocabulary of Credit Cards</a:t>
            </a:r>
          </a:p>
          <a:p>
            <a:pPr marL="0" indent="0">
              <a:buNone/>
            </a:pPr>
            <a:endParaRPr lang="en-US" dirty="0"/>
          </a:p>
          <a:p>
            <a:pPr marL="457200" indent="-457200">
              <a:buAutoNum type="arabicPeriod"/>
            </a:pPr>
            <a:r>
              <a:rPr lang="en-US" dirty="0"/>
              <a:t>Billing Period- Oct4-Nov3. (Days of Purchases)</a:t>
            </a:r>
          </a:p>
          <a:p>
            <a:pPr marL="457200" indent="-457200">
              <a:buAutoNum type="arabicPeriod"/>
            </a:pPr>
            <a:r>
              <a:rPr lang="en-US" dirty="0"/>
              <a:t>Billing Date- Nov 4 (Capital One send a bill for purchase)</a:t>
            </a:r>
          </a:p>
          <a:p>
            <a:pPr marL="457200" indent="-457200">
              <a:buAutoNum type="arabicPeriod"/>
            </a:pPr>
            <a:r>
              <a:rPr lang="en-US" dirty="0"/>
              <a:t>Due Date- Nov 23 (Pay on all purchases)</a:t>
            </a:r>
          </a:p>
          <a:p>
            <a:pPr marL="457200" indent="-457200">
              <a:buAutoNum type="arabicPeriod"/>
            </a:pPr>
            <a:r>
              <a:rPr lang="en-US" dirty="0"/>
              <a:t>Grace Period- Nov 5- Nov22 (Mail, Paperwork)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70352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6BE55E-7849-CA41-BD85-499824D697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Formulas for Credit Card Calculations and Penalties</a:t>
            </a:r>
            <a:br>
              <a:rPr lang="en-US" b="1" dirty="0"/>
            </a:b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1157FC5-909A-5841-8363-46AE9DBB0456}"/>
                  </a:ext>
                </a:extLst>
              </p:cNvPr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pPr marL="457200" indent="-457200">
                  <a:buAutoNum type="arabicPeriod"/>
                </a:pPr>
                <a:r>
                  <a:rPr lang="en-US" dirty="0"/>
                  <a:t>APR: Average Daily Balance=owned amount on a typical day of a billing</a:t>
                </a:r>
              </a:p>
              <a:p>
                <a:pPr marL="0" indent="0">
                  <a:buNone/>
                </a:pPr>
                <a:r>
                  <a:rPr lang="en-US" dirty="0"/>
                  <a:t>                  period=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𝑇𝑜𝑡𝑎𝑙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𝑂𝑤𝑒𝑑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𝑎𝑚𝑜𝑢𝑛𝑡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𝑁𝑢𝑚𝑏𝑒𝑟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𝑜𝑓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𝑑𝑎𝑦𝑠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𝑖𝑛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𝑏𝑖𝑙𝑙𝑖𝑛𝑔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𝑝𝑒𝑟𝑖𝑜𝑑</m:t>
                        </m:r>
                      </m:den>
                    </m:f>
                  </m:oMath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2.   APR=</a:t>
                </a:r>
                <a:r>
                  <a:rPr lang="en-US" dirty="0">
                    <a:solidFill>
                      <a:srgbClr val="FF0000"/>
                    </a:solidFill>
                  </a:rPr>
                  <a:t>A</a:t>
                </a:r>
                <a:r>
                  <a:rPr lang="en-US" dirty="0"/>
                  <a:t>nnual </a:t>
                </a:r>
                <a:r>
                  <a:rPr lang="en-US" dirty="0">
                    <a:solidFill>
                      <a:srgbClr val="FF0000"/>
                    </a:solidFill>
                  </a:rPr>
                  <a:t>P</a:t>
                </a:r>
                <a:r>
                  <a:rPr lang="en-US" dirty="0"/>
                  <a:t>ercent </a:t>
                </a:r>
                <a:r>
                  <a:rPr lang="en-US" dirty="0">
                    <a:solidFill>
                      <a:srgbClr val="FF0000"/>
                    </a:solidFill>
                  </a:rPr>
                  <a:t>R</a:t>
                </a:r>
                <a:r>
                  <a:rPr lang="en-US" dirty="0"/>
                  <a:t>ate: Interest rate paid on unpaid purchases.</a:t>
                </a:r>
              </a:p>
              <a:p>
                <a:pPr marL="0" indent="0">
                  <a:buNone/>
                </a:pPr>
                <a:r>
                  <a:rPr lang="en-US" dirty="0"/>
                  <a:t>Examples: 18%, 22%, 14.74%</a:t>
                </a:r>
              </a:p>
              <a:p>
                <a:pPr marL="457200" indent="-457200">
                  <a:buAutoNum type="arabicPeriod" startAt="3"/>
                </a:pPr>
                <a:r>
                  <a:rPr lang="en-US" dirty="0"/>
                  <a:t>Finance Charge= Penalty for not paying charges on time</a:t>
                </a:r>
              </a:p>
              <a:p>
                <a:pPr marL="0" indent="0">
                  <a:buNone/>
                </a:pPr>
                <a:r>
                  <a:rPr lang="en-US" dirty="0"/>
                  <a:t>      =Average Daily Balance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𝐴𝑃𝑅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12</m:t>
                        </m:r>
                      </m:den>
                    </m:f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1157FC5-909A-5841-8363-46AE9DBB045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>
                <a:blip r:embed="rId2"/>
                <a:stretch>
                  <a:fillRect l="-1361" t="-1039" r="-20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573144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400" dirty="0"/>
              <a:t>You have a credit card with an APR of 22%. You have paid off all but $1972 of your September balance. Your October billing period runs from October 8 through November 7. You then had the following activities on your credit card for the month of October:</a:t>
            </a:r>
          </a:p>
          <a:p>
            <a:endParaRPr lang="en-US" sz="24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You made a charge $530 on October 14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You made a </a:t>
            </a:r>
            <a:r>
              <a:rPr lang="en-US" sz="2400" b="1" i="1" dirty="0"/>
              <a:t>payment</a:t>
            </a:r>
            <a:r>
              <a:rPr lang="en-US" sz="2400" dirty="0"/>
              <a:t> of $1,000 on October 15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You made a charge $135.35 on October 21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You made a charge $102.62 on October 31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You made a </a:t>
            </a:r>
            <a:r>
              <a:rPr lang="en-US" b="1" i="1" dirty="0"/>
              <a:t>payment</a:t>
            </a:r>
            <a:r>
              <a:rPr lang="en-US" dirty="0"/>
              <a:t> of $800 on November 4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You made a charge $144 on November 5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sz="2400" b="1" i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79508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/>
          </a:bodyPr>
          <a:lstStyle/>
          <a:p>
            <a:r>
              <a:rPr lang="en-US" dirty="0"/>
              <a:t>Solution to Example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066800"/>
            <a:ext cx="8229600" cy="5059363"/>
          </a:xfrm>
        </p:spPr>
        <p:txBody>
          <a:bodyPr/>
          <a:lstStyle/>
          <a:p>
            <a:r>
              <a:rPr lang="en-US" dirty="0"/>
              <a:t>We make a table summarizing the credit card’s activity for the month: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E2A400E2-2B24-4E4B-A5D9-9087C113AB4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4075894"/>
              </p:ext>
            </p:extLst>
          </p:nvPr>
        </p:nvGraphicFramePr>
        <p:xfrm>
          <a:off x="457200" y="1905000"/>
          <a:ext cx="7924800" cy="4795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4101698686"/>
                    </a:ext>
                  </a:extLst>
                </a:gridCol>
                <a:gridCol w="1222218">
                  <a:extLst>
                    <a:ext uri="{9D8B030D-6E8A-4147-A177-3AD203B41FA5}">
                      <a16:colId xmlns:a16="http://schemas.microsoft.com/office/drawing/2014/main" val="3193105140"/>
                    </a:ext>
                  </a:extLst>
                </a:gridCol>
                <a:gridCol w="1867428">
                  <a:extLst>
                    <a:ext uri="{9D8B030D-6E8A-4147-A177-3AD203B41FA5}">
                      <a16:colId xmlns:a16="http://schemas.microsoft.com/office/drawing/2014/main" val="1981543594"/>
                    </a:ext>
                  </a:extLst>
                </a:gridCol>
                <a:gridCol w="957253">
                  <a:extLst>
                    <a:ext uri="{9D8B030D-6E8A-4147-A177-3AD203B41FA5}">
                      <a16:colId xmlns:a16="http://schemas.microsoft.com/office/drawing/2014/main" val="4060068488"/>
                    </a:ext>
                  </a:extLst>
                </a:gridCol>
                <a:gridCol w="2353901">
                  <a:extLst>
                    <a:ext uri="{9D8B030D-6E8A-4147-A177-3AD203B41FA5}">
                      <a16:colId xmlns:a16="http://schemas.microsoft.com/office/drawing/2014/main" val="20722351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Purchase/pay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Balance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NO. of Days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Total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24547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10/8-10/13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$1972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=$1972*6=$11,832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6441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10/14-10/15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+$530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$2,502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=$2502*2=$5004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8925850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10/16-10/20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-$1000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$1502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=$1502*5=$7510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42515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10/21-10/30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+$135.35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$1637.35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=$1637.35*10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=$16373.5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66232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10/31-11/3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+$102.62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$1739.97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=$1739.97*4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=$6939.88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0893768"/>
                  </a:ext>
                </a:extLst>
              </a:tr>
              <a:tr h="482600">
                <a:tc>
                  <a:txBody>
                    <a:bodyPr/>
                    <a:lstStyle/>
                    <a:p>
                      <a:r>
                        <a:rPr lang="en-US" dirty="0"/>
                        <a:t>11/4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-$800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$939.97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=$939.97*1=$939.97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11349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11/5-11/7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+$144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$1083.97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=$1083.97*3</a:t>
                      </a:r>
                    </a:p>
                    <a:p>
                      <a:r>
                        <a:rPr lang="en-US" dirty="0"/>
                        <a:t>=$3251.91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00240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31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$51,851.26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50764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21899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11162"/>
          </a:xfrm>
        </p:spPr>
        <p:txBody>
          <a:bodyPr>
            <a:normAutofit fontScale="90000"/>
          </a:bodyPr>
          <a:lstStyle/>
          <a:p>
            <a:r>
              <a:rPr lang="en-US" dirty="0"/>
              <a:t>Example 1 Continued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457200" y="685800"/>
                <a:ext cx="7467600" cy="5788152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b="1" dirty="0"/>
                  <a:t> </a:t>
                </a:r>
                <a:r>
                  <a:rPr lang="en-US" dirty="0"/>
                  <a:t>Option 1: Pay the balance $1083.97 to credit card company on due date</a:t>
                </a:r>
                <a:r>
                  <a:rPr lang="en-US" dirty="0">
                    <a:sym typeface="Wingdings" pitchFamily="2" charset="2"/>
                  </a:rPr>
                  <a:t></a:t>
                </a:r>
              </a:p>
              <a:p>
                <a:pPr marL="0" indent="0">
                  <a:buNone/>
                </a:pPr>
                <a:r>
                  <a:rPr lang="en-US" dirty="0">
                    <a:sym typeface="Wingdings" pitchFamily="2" charset="2"/>
                  </a:rPr>
                  <a:t>Option 2: Pay the late fee</a:t>
                </a:r>
              </a:p>
              <a:p>
                <a:pPr marL="0" indent="0">
                  <a:buNone/>
                </a:pPr>
                <a:r>
                  <a:rPr lang="en-US" dirty="0">
                    <a:sym typeface="Wingdings" pitchFamily="2" charset="2"/>
                  </a:rPr>
                  <a:t>Based on the table, the total balance over 31 days is $51,851,26, then the average daily balance over October is</a:t>
                </a: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dirty="0">
                            <a:sym typeface="Wingdings" pitchFamily="2" charset="2"/>
                          </a:rPr>
                          <m:t>$51,851,26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31</m:t>
                        </m:r>
                      </m:den>
                    </m:f>
                  </m:oMath>
                </a14:m>
                <a:r>
                  <a:rPr lang="en-US" dirty="0"/>
                  <a:t>=$1676.17</a:t>
                </a:r>
              </a:p>
              <a:p>
                <a:pPr marL="0" indent="0">
                  <a:buNone/>
                </a:pPr>
                <a:r>
                  <a:rPr lang="en-US" dirty="0"/>
                  <a:t>This amount is a typical day owned to credit card company. Then the finance charge on credit card for the October billing period is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$1676.71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0.22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12</m:t>
                        </m:r>
                      </m:den>
                    </m:f>
                  </m:oMath>
                </a14:m>
                <a:r>
                  <a:rPr lang="en-US" dirty="0"/>
                  <a:t>=$30.73 penalty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457200" y="685800"/>
                <a:ext cx="7467600" cy="5788152"/>
              </a:xfrm>
              <a:blipFill>
                <a:blip r:embed="rId2"/>
                <a:stretch>
                  <a:fillRect l="-1361" t="-8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09808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Bob has a credit card with an APR of 25%. He paid off all but $434 in May. Bob’s billing period runs from June </a:t>
            </a:r>
            <a:r>
              <a:rPr lang="en-US" dirty="0"/>
              <a:t>2</a:t>
            </a:r>
            <a:r>
              <a:rPr lang="en-US" sz="2400" dirty="0"/>
              <a:t> through July 1. He then:</a:t>
            </a:r>
          </a:p>
          <a:p>
            <a:endParaRPr lang="en-US" sz="24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 made a charge $345 on June 3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made a charge $562.30 on June 10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made a charge $54.32 on June 15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made a </a:t>
            </a:r>
            <a:r>
              <a:rPr lang="en-US" b="1" i="1" dirty="0"/>
              <a:t>payment</a:t>
            </a:r>
            <a:r>
              <a:rPr lang="en-US" dirty="0"/>
              <a:t> of $100 on June 20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made a charge $562.35 on June 29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sz="2400" b="1" i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07719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/>
          </a:bodyPr>
          <a:lstStyle/>
          <a:p>
            <a:r>
              <a:rPr lang="en-US" dirty="0"/>
              <a:t>Solution to Example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066800"/>
            <a:ext cx="8229600" cy="5059363"/>
          </a:xfrm>
        </p:spPr>
        <p:txBody>
          <a:bodyPr/>
          <a:lstStyle/>
          <a:p>
            <a:r>
              <a:rPr lang="en-US" dirty="0"/>
              <a:t>We make a table summarizing the credit card’s activity for the month: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E2A400E2-2B24-4E4B-A5D9-9087C113AB4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5184243"/>
              </p:ext>
            </p:extLst>
          </p:nvPr>
        </p:nvGraphicFramePr>
        <p:xfrm>
          <a:off x="457200" y="1965643"/>
          <a:ext cx="7924800" cy="4312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4101698686"/>
                    </a:ext>
                  </a:extLst>
                </a:gridCol>
                <a:gridCol w="1222218">
                  <a:extLst>
                    <a:ext uri="{9D8B030D-6E8A-4147-A177-3AD203B41FA5}">
                      <a16:colId xmlns:a16="http://schemas.microsoft.com/office/drawing/2014/main" val="3193105140"/>
                    </a:ext>
                  </a:extLst>
                </a:gridCol>
                <a:gridCol w="1867428">
                  <a:extLst>
                    <a:ext uri="{9D8B030D-6E8A-4147-A177-3AD203B41FA5}">
                      <a16:colId xmlns:a16="http://schemas.microsoft.com/office/drawing/2014/main" val="1981543594"/>
                    </a:ext>
                  </a:extLst>
                </a:gridCol>
                <a:gridCol w="957253">
                  <a:extLst>
                    <a:ext uri="{9D8B030D-6E8A-4147-A177-3AD203B41FA5}">
                      <a16:colId xmlns:a16="http://schemas.microsoft.com/office/drawing/2014/main" val="4060068488"/>
                    </a:ext>
                  </a:extLst>
                </a:gridCol>
                <a:gridCol w="2353901">
                  <a:extLst>
                    <a:ext uri="{9D8B030D-6E8A-4147-A177-3AD203B41FA5}">
                      <a16:colId xmlns:a16="http://schemas.microsoft.com/office/drawing/2014/main" val="20722351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Purchase/pay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Balance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NO. of Days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Total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24547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6/2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$434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=$434*1=$434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6441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6/3-6/9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+$345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$779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=$779*7=$5453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8925850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6/10-6/14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+$562.30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$1341.30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=$1341.30*5</a:t>
                      </a:r>
                    </a:p>
                    <a:p>
                      <a:r>
                        <a:rPr lang="en-US" dirty="0"/>
                        <a:t>=$6706.50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42515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6/15-6/19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+$54.32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$1395.62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=$1395.62*5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=$6978.1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66232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6/20-6/28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-$100.00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$1295.62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=$1295.62*9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=$11660.58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0893768"/>
                  </a:ext>
                </a:extLst>
              </a:tr>
              <a:tr h="482600">
                <a:tc>
                  <a:txBody>
                    <a:bodyPr/>
                    <a:lstStyle/>
                    <a:p>
                      <a:r>
                        <a:rPr lang="en-US" dirty="0"/>
                        <a:t>6/29-7/1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+$562.35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$1857.97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=$1857.97*3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=$5573.91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11349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30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$36,806.09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50764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3658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11162"/>
          </a:xfrm>
        </p:spPr>
        <p:txBody>
          <a:bodyPr>
            <a:normAutofit fontScale="90000"/>
          </a:bodyPr>
          <a:lstStyle/>
          <a:p>
            <a:r>
              <a:rPr lang="en-US" dirty="0"/>
              <a:t>Example 1 Continued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457200" y="685800"/>
                <a:ext cx="7467600" cy="5788152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b="1" dirty="0"/>
                  <a:t> </a:t>
                </a:r>
                <a:r>
                  <a:rPr lang="en-US" dirty="0"/>
                  <a:t>Option 1: Pay the balance $1857.97 to credit card company on due date</a:t>
                </a:r>
                <a:r>
                  <a:rPr lang="en-US" dirty="0">
                    <a:sym typeface="Wingdings" pitchFamily="2" charset="2"/>
                  </a:rPr>
                  <a:t></a:t>
                </a:r>
              </a:p>
              <a:p>
                <a:pPr marL="0" indent="0">
                  <a:buNone/>
                </a:pPr>
                <a:r>
                  <a:rPr lang="en-US" dirty="0">
                    <a:sym typeface="Wingdings" pitchFamily="2" charset="2"/>
                  </a:rPr>
                  <a:t>Option 2: Pay the late fee</a:t>
                </a:r>
              </a:p>
              <a:p>
                <a:pPr marL="0" indent="0">
                  <a:buNone/>
                </a:pPr>
                <a:r>
                  <a:rPr lang="en-US" dirty="0">
                    <a:sym typeface="Wingdings" pitchFamily="2" charset="2"/>
                  </a:rPr>
                  <a:t>Based on the table, the total balance over 30 days is $</a:t>
                </a:r>
                <a:r>
                  <a:rPr lang="en-US" dirty="0"/>
                  <a:t>36,806.09</a:t>
                </a:r>
                <a:r>
                  <a:rPr lang="en-US" dirty="0">
                    <a:sym typeface="Wingdings" pitchFamily="2" charset="2"/>
                  </a:rPr>
                  <a:t>, then the average daily balance over June is</a:t>
                </a: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dirty="0">
                            <a:sym typeface="Wingdings" pitchFamily="2" charset="2"/>
                          </a:rPr>
                          <m:t>$</m:t>
                        </m:r>
                        <m:r>
                          <m:rPr>
                            <m:nor/>
                          </m:rPr>
                          <a:rPr lang="en-US" dirty="0"/>
                          <m:t>36,806.09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30</m:t>
                        </m:r>
                      </m:den>
                    </m:f>
                  </m:oMath>
                </a14:m>
                <a:r>
                  <a:rPr lang="en-US" dirty="0"/>
                  <a:t>=$1226.87</a:t>
                </a:r>
              </a:p>
              <a:p>
                <a:pPr marL="0" indent="0">
                  <a:buNone/>
                </a:pPr>
                <a:r>
                  <a:rPr lang="en-US" dirty="0"/>
                  <a:t>This amount is a typical day owned to credit card company. Then the finance charge on credit card for the June billing period is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$</m:t>
                    </m:r>
                    <m:r>
                      <m:rPr>
                        <m:nor/>
                      </m:rPr>
                      <a:rPr lang="en-US" dirty="0"/>
                      <m:t>1226.87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0.25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12</m:t>
                        </m:r>
                      </m:den>
                    </m:f>
                  </m:oMath>
                </a14:m>
                <a:r>
                  <a:rPr lang="en-US" dirty="0"/>
                  <a:t>=$25.56 penalty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457200" y="685800"/>
                <a:ext cx="7467600" cy="5788152"/>
              </a:xfrm>
              <a:blipFill>
                <a:blip r:embed="rId2"/>
                <a:stretch>
                  <a:fillRect l="-1361" t="-8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041242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7427</TotalTime>
  <Words>680</Words>
  <Application>Microsoft Office PowerPoint</Application>
  <PresentationFormat>On-screen Show (4:3)</PresentationFormat>
  <Paragraphs>148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Cambria Math</vt:lpstr>
      <vt:lpstr>Century Schoolbook</vt:lpstr>
      <vt:lpstr>Wingdings</vt:lpstr>
      <vt:lpstr>Wingdings 2</vt:lpstr>
      <vt:lpstr>Oriel</vt:lpstr>
      <vt:lpstr>Section 2.5  Credit Cards</vt:lpstr>
      <vt:lpstr>How does a credit card work?</vt:lpstr>
      <vt:lpstr>Formulas for Credit Card Calculations and Penalties </vt:lpstr>
      <vt:lpstr>Example 1</vt:lpstr>
      <vt:lpstr>Solution to Example 1</vt:lpstr>
      <vt:lpstr>Example 1 Continued</vt:lpstr>
      <vt:lpstr>Example 2</vt:lpstr>
      <vt:lpstr>Solution to Example 2</vt:lpstr>
      <vt:lpstr>Example 1 Continued</vt:lpstr>
    </vt:vector>
  </TitlesOfParts>
  <Company>Radford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2.5  Present Value</dc:title>
  <dc:creator>Case, William</dc:creator>
  <cp:lastModifiedBy>Sorensen, Erik</cp:lastModifiedBy>
  <cp:revision>22</cp:revision>
  <dcterms:created xsi:type="dcterms:W3CDTF">2015-05-11T17:47:00Z</dcterms:created>
  <dcterms:modified xsi:type="dcterms:W3CDTF">2020-08-29T16:26:22Z</dcterms:modified>
</cp:coreProperties>
</file>